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34"/>
  </p:notesMasterIdLst>
  <p:sldIdLst>
    <p:sldId id="256" r:id="rId2"/>
    <p:sldId id="354" r:id="rId3"/>
    <p:sldId id="340" r:id="rId4"/>
    <p:sldId id="290" r:id="rId5"/>
    <p:sldId id="341" r:id="rId6"/>
    <p:sldId id="342" r:id="rId7"/>
    <p:sldId id="368" r:id="rId8"/>
    <p:sldId id="343" r:id="rId9"/>
    <p:sldId id="359" r:id="rId10"/>
    <p:sldId id="297" r:id="rId11"/>
    <p:sldId id="344" r:id="rId12"/>
    <p:sldId id="371" r:id="rId13"/>
    <p:sldId id="372" r:id="rId14"/>
    <p:sldId id="370" r:id="rId15"/>
    <p:sldId id="345" r:id="rId16"/>
    <p:sldId id="346" r:id="rId17"/>
    <p:sldId id="347" r:id="rId18"/>
    <p:sldId id="348" r:id="rId19"/>
    <p:sldId id="357" r:id="rId20"/>
    <p:sldId id="349" r:id="rId21"/>
    <p:sldId id="350" r:id="rId22"/>
    <p:sldId id="358" r:id="rId23"/>
    <p:sldId id="351" r:id="rId24"/>
    <p:sldId id="355" r:id="rId25"/>
    <p:sldId id="369" r:id="rId26"/>
    <p:sldId id="356" r:id="rId27"/>
    <p:sldId id="360" r:id="rId28"/>
    <p:sldId id="361" r:id="rId29"/>
    <p:sldId id="362" r:id="rId30"/>
    <p:sldId id="363" r:id="rId31"/>
    <p:sldId id="365" r:id="rId32"/>
    <p:sldId id="367" r:id="rId33"/>
  </p:sldIdLst>
  <p:sldSz cx="9144000" cy="5143500" type="screen16x9"/>
  <p:notesSz cx="6858000" cy="9144000"/>
  <p:embeddedFontLst>
    <p:embeddedFont>
      <p:font typeface="Kulim Park SemiBold" panose="020B0604020202020204" charset="0"/>
      <p:regular r:id="rId35"/>
      <p:bold r:id="rId36"/>
      <p:italic r:id="rId37"/>
      <p:boldItalic r:id="rId38"/>
    </p:embeddedFont>
    <p:embeddedFont>
      <p:font typeface="Comfortaa" panose="020B0604020202020204" charset="0"/>
      <p:regular r:id="rId39"/>
      <p:bold r:id="rId40"/>
    </p:embeddedFont>
    <p:embeddedFont>
      <p:font typeface="Kulim Park" panose="020B0604020202020204" charset="0"/>
      <p:regular r:id="rId41"/>
      <p:bold r:id="rId42"/>
      <p:italic r:id="rId43"/>
      <p:boldItalic r:id="rId44"/>
    </p:embeddedFont>
    <p:embeddedFont>
      <p:font typeface="Manrope" panose="020B0604020202020204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578E9D-F0B7-4B5B-8ED9-5C69FB488F99}">
  <a:tblStyle styleId="{A8578E9D-F0B7-4B5B-8ED9-5C69FB488F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AB290FE-A63A-42EB-8B31-A2909984F4F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94660"/>
  </p:normalViewPr>
  <p:slideViewPr>
    <p:cSldViewPr snapToGrid="0">
      <p:cViewPr>
        <p:scale>
          <a:sx n="66" d="100"/>
          <a:sy n="66" d="100"/>
        </p:scale>
        <p:origin x="1502" y="7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ead612980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ead612980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76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24dc3920de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24dc3920de_0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321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24dc3920de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24dc3920de_0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124dc3920de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124dc3920de_0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328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24dc3920de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24dc3920de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504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ead612980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ead612980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813319">
            <a:off x="-1616877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649785" flipH="1">
            <a:off x="6475477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25387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8823147">
            <a:off x="-2265377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536238" y="-142500"/>
            <a:ext cx="4935815" cy="3769836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649785">
            <a:off x="716152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244193">
            <a:off x="4086917" y="-777268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9555807">
            <a:off x="-6119383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Kulim Park SemiBold"/>
                <a:ea typeface="Kulim Park SemiBold"/>
                <a:cs typeface="Kulim Park SemiBold"/>
                <a:sym typeface="Kulim Park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7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1"/>
          <p:cNvSpPr/>
          <p:nvPr/>
        </p:nvSpPr>
        <p:spPr>
          <a:xfrm rot="-7405535" flipH="1">
            <a:off x="-3234670" y="-3952493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51"/>
          <p:cNvSpPr/>
          <p:nvPr/>
        </p:nvSpPr>
        <p:spPr>
          <a:xfrm rot="10800000">
            <a:off x="-4386762" y="886054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1"/>
          <p:cNvSpPr/>
          <p:nvPr/>
        </p:nvSpPr>
        <p:spPr>
          <a:xfrm rot="-6847906">
            <a:off x="-4259206" y="2193197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51"/>
          <p:cNvSpPr/>
          <p:nvPr/>
        </p:nvSpPr>
        <p:spPr>
          <a:xfrm rot="10150240" flipH="1">
            <a:off x="-3503869" y="4261834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51"/>
          <p:cNvSpPr/>
          <p:nvPr/>
        </p:nvSpPr>
        <p:spPr>
          <a:xfrm rot="-9986681">
            <a:off x="4621400" y="2424119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1"/>
          <p:cNvSpPr/>
          <p:nvPr/>
        </p:nvSpPr>
        <p:spPr>
          <a:xfrm rot="514397">
            <a:off x="5775901" y="-3485758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1"/>
          <p:cNvSpPr/>
          <p:nvPr/>
        </p:nvSpPr>
        <p:spPr>
          <a:xfrm rot="3373645">
            <a:off x="6277252" y="102828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rot="813319">
            <a:off x="-704002" y="2342077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 rot="-5553048">
            <a:off x="-3421688" y="1600648"/>
            <a:ext cx="5990367" cy="5613156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rot="-1460553" flipH="1">
            <a:off x="6702382" y="-661835"/>
            <a:ext cx="7471555" cy="477173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3657786">
            <a:off x="7243056" y="893138"/>
            <a:ext cx="4558957" cy="1365879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rot="3624623">
            <a:off x="5761668" y="608449"/>
            <a:ext cx="7826028" cy="287783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37700"/>
            <a:ext cx="77028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095450"/>
            <a:ext cx="77028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50"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rot="3394465" flipH="1">
            <a:off x="3077084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5867027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3952094">
            <a:off x="4978836" y="-32116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 rot="-649760" flipH="1">
            <a:off x="7075142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 rot="813319">
            <a:off x="-2477752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 rot="-10285603">
            <a:off x="-4701904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 rot="-7426355">
            <a:off x="-555754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 rot="-813319" flipH="1">
            <a:off x="4432698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 rot="649785">
            <a:off x="-1816445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 flipH="1">
            <a:off x="620870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 rot="-8823147" flipH="1">
            <a:off x="5492915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 flipH="1">
            <a:off x="-2254122" y="-142500"/>
            <a:ext cx="4935815" cy="3769836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/>
          <p:nvPr/>
        </p:nvSpPr>
        <p:spPr>
          <a:xfrm rot="-649785" flipH="1">
            <a:off x="3942880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 rot="-1244193" flipH="1">
            <a:off x="-2695083" y="-777268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 rot="9555807" flipH="1">
            <a:off x="7511217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1796850" y="1301800"/>
            <a:ext cx="5550300" cy="25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6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/>
          <p:nvPr/>
        </p:nvSpPr>
        <p:spPr>
          <a:xfrm rot="-3394465">
            <a:off x="-3638445" y="4611893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1"/>
          <p:cNvSpPr/>
          <p:nvPr/>
        </p:nvSpPr>
        <p:spPr>
          <a:xfrm flipH="1">
            <a:off x="-5015862" y="-4052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1"/>
          <p:cNvSpPr/>
          <p:nvPr/>
        </p:nvSpPr>
        <p:spPr>
          <a:xfrm rot="-3052073" flipH="1">
            <a:off x="-4888312" y="1110880"/>
            <a:ext cx="7826119" cy="287786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"/>
          <p:cNvSpPr/>
          <p:nvPr/>
        </p:nvSpPr>
        <p:spPr>
          <a:xfrm rot="649760">
            <a:off x="-4262669" y="189211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"/>
          <p:cNvSpPr/>
          <p:nvPr/>
        </p:nvSpPr>
        <p:spPr>
          <a:xfrm rot="-813319" flipH="1">
            <a:off x="4754300" y="-2305086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"/>
          <p:cNvSpPr/>
          <p:nvPr/>
        </p:nvSpPr>
        <p:spPr>
          <a:xfrm rot="10285603" flipH="1">
            <a:off x="4790126" y="3666917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1"/>
          <p:cNvSpPr/>
          <p:nvPr/>
        </p:nvSpPr>
        <p:spPr>
          <a:xfrm rot="4726292" flipH="1">
            <a:off x="5414633" y="2626082"/>
            <a:ext cx="7826019" cy="287782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8"/>
          <p:cNvSpPr/>
          <p:nvPr/>
        </p:nvSpPr>
        <p:spPr>
          <a:xfrm rot="-10285629">
            <a:off x="4140874" y="-201512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8"/>
          <p:cNvSpPr/>
          <p:nvPr/>
        </p:nvSpPr>
        <p:spPr>
          <a:xfrm flipH="1">
            <a:off x="6818628" y="2586663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8"/>
          <p:cNvSpPr/>
          <p:nvPr/>
        </p:nvSpPr>
        <p:spPr>
          <a:xfrm rot="9748587" flipH="1">
            <a:off x="5601527" y="2021265"/>
            <a:ext cx="8200944" cy="301569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8"/>
          <p:cNvSpPr/>
          <p:nvPr/>
        </p:nvSpPr>
        <p:spPr>
          <a:xfrm rot="4102346" flipH="1">
            <a:off x="-2270967" y="3805847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8"/>
          <p:cNvSpPr/>
          <p:nvPr/>
        </p:nvSpPr>
        <p:spPr>
          <a:xfrm rot="813319">
            <a:off x="-3580677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48"/>
          <p:cNvSpPr/>
          <p:nvPr/>
        </p:nvSpPr>
        <p:spPr>
          <a:xfrm>
            <a:off x="3065327" y="-42009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9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9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9"/>
          <p:cNvSpPr/>
          <p:nvPr/>
        </p:nvSpPr>
        <p:spPr>
          <a:xfrm rot="3394465" flipH="1">
            <a:off x="5593334" y="21714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9"/>
          <p:cNvSpPr/>
          <p:nvPr/>
        </p:nvSpPr>
        <p:spPr>
          <a:xfrm rot="-10285603">
            <a:off x="6336471" y="-29172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9"/>
          <p:cNvSpPr/>
          <p:nvPr/>
        </p:nvSpPr>
        <p:spPr>
          <a:xfrm rot="-2238616">
            <a:off x="-4635728" y="470344"/>
            <a:ext cx="7826078" cy="2877850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6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0"/>
          <p:cNvSpPr/>
          <p:nvPr/>
        </p:nvSpPr>
        <p:spPr>
          <a:xfrm rot="813319">
            <a:off x="-1121291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0"/>
          <p:cNvSpPr/>
          <p:nvPr/>
        </p:nvSpPr>
        <p:spPr>
          <a:xfrm rot="-649785" flipH="1">
            <a:off x="6971064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0"/>
          <p:cNvSpPr/>
          <p:nvPr/>
        </p:nvSpPr>
        <p:spPr>
          <a:xfrm>
            <a:off x="1620973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0"/>
          <p:cNvSpPr/>
          <p:nvPr/>
        </p:nvSpPr>
        <p:spPr>
          <a:xfrm rot="8823147">
            <a:off x="-2081090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0"/>
          <p:cNvSpPr/>
          <p:nvPr/>
        </p:nvSpPr>
        <p:spPr>
          <a:xfrm rot="-8100000">
            <a:off x="7300672" y="494176"/>
            <a:ext cx="4935837" cy="3769884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0"/>
          <p:cNvSpPr/>
          <p:nvPr/>
        </p:nvSpPr>
        <p:spPr>
          <a:xfrm rot="649785">
            <a:off x="1211739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50"/>
          <p:cNvSpPr/>
          <p:nvPr/>
        </p:nvSpPr>
        <p:spPr>
          <a:xfrm rot="2128845">
            <a:off x="3591964" y="-1767729"/>
            <a:ext cx="7826192" cy="287789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50"/>
          <p:cNvSpPr/>
          <p:nvPr/>
        </p:nvSpPr>
        <p:spPr>
          <a:xfrm rot="-9555807">
            <a:off x="-5772621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1075" y="438900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1075" y="1351868"/>
            <a:ext cx="77019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8" r:id="rId5"/>
    <p:sldLayoutId id="2147483667" r:id="rId6"/>
    <p:sldLayoutId id="2147483694" r:id="rId7"/>
    <p:sldLayoutId id="2147483695" r:id="rId8"/>
    <p:sldLayoutId id="2147483696" r:id="rId9"/>
    <p:sldLayoutId id="214748369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7"/>
          <p:cNvSpPr txBox="1">
            <a:spLocks noGrp="1"/>
          </p:cNvSpPr>
          <p:nvPr>
            <p:ph type="ctrTitle"/>
          </p:nvPr>
        </p:nvSpPr>
        <p:spPr>
          <a:xfrm>
            <a:off x="722950" y="692226"/>
            <a:ext cx="76977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>
                <a:latin typeface="Times New Roman" panose="02020603050405020304" pitchFamily="18" charset="0"/>
                <a:ea typeface="Kulim Park"/>
                <a:cs typeface="Times New Roman" panose="02020603050405020304" pitchFamily="18" charset="0"/>
                <a:sym typeface="Kulim Park"/>
              </a:rPr>
              <a:t>BÁO CÁO </a:t>
            </a:r>
            <a:br>
              <a:rPr lang="vi-VN" sz="4400">
                <a:latin typeface="Times New Roman" panose="02020603050405020304" pitchFamily="18" charset="0"/>
                <a:ea typeface="Kulim Park"/>
                <a:cs typeface="Times New Roman" panose="02020603050405020304" pitchFamily="18" charset="0"/>
                <a:sym typeface="Kulim Park"/>
              </a:rPr>
            </a:br>
            <a:r>
              <a:rPr lang="vi-VN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Kulim Park"/>
                <a:cs typeface="Times New Roman" panose="02020603050405020304" pitchFamily="18" charset="0"/>
                <a:sym typeface="Kulim Park"/>
              </a:rPr>
              <a:t>MOVIE WEBSITE PROJECT </a:t>
            </a:r>
            <a:endParaRPr sz="2400" b="1">
              <a:solidFill>
                <a:schemeClr val="dk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Kulim Park"/>
              <a:cs typeface="Times New Roman" panose="02020603050405020304" pitchFamily="18" charset="0"/>
              <a:sym typeface="Kulim Park"/>
            </a:endParaRPr>
          </a:p>
        </p:txBody>
      </p:sp>
      <p:sp>
        <p:nvSpPr>
          <p:cNvPr id="553" name="Google Shape;553;p57"/>
          <p:cNvSpPr txBox="1">
            <a:spLocks noGrp="1"/>
          </p:cNvSpPr>
          <p:nvPr>
            <p:ph type="subTitle" idx="1"/>
          </p:nvPr>
        </p:nvSpPr>
        <p:spPr>
          <a:xfrm>
            <a:off x="1962550" y="4029965"/>
            <a:ext cx="5218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latin typeface="+mj-lt"/>
              </a:rPr>
              <a:t>Sinh viên thực hiện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latin typeface="+mj-lt"/>
              </a:rPr>
              <a:t>B2111949 - Ngô Thụy Thanh Tâm 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>
                <a:latin typeface="+mj-lt"/>
              </a:rPr>
              <a:t>B2111959 – Nguyễn Thị Hoài Thương</a:t>
            </a:r>
            <a:endParaRPr sz="180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62462" y="2796629"/>
            <a:ext cx="5552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>
                <a:latin typeface="+mj-lt"/>
              </a:rPr>
              <a:t>Giảng viên hướng dẫn: Thầy Trần Công Án</a:t>
            </a:r>
            <a:endParaRPr lang="en-US" sz="200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8"/>
          <p:cNvSpPr txBox="1">
            <a:spLocks noGrp="1"/>
          </p:cNvSpPr>
          <p:nvPr>
            <p:ph type="title"/>
          </p:nvPr>
        </p:nvSpPr>
        <p:spPr>
          <a:xfrm>
            <a:off x="1039846" y="764499"/>
            <a:ext cx="6912435" cy="34293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600">
                <a:latin typeface="+mj-lt"/>
              </a:rPr>
              <a:t>HÌNH CHỤP</a:t>
            </a:r>
            <a:r>
              <a:rPr lang="en" sz="6600">
                <a:latin typeface="+mj-lt"/>
              </a:rPr>
              <a:t> </a:t>
            </a:r>
            <a:r>
              <a:rPr lang="vi-VN" sz="6600">
                <a:latin typeface="+mj-lt"/>
              </a:rPr>
              <a:t/>
            </a:r>
            <a:br>
              <a:rPr lang="vi-VN" sz="6600">
                <a:latin typeface="+mj-lt"/>
              </a:rPr>
            </a:br>
            <a:r>
              <a:rPr lang="vi-VN" sz="6600">
                <a:solidFill>
                  <a:schemeClr val="dk2"/>
                </a:solidFill>
                <a:latin typeface="+mj-lt"/>
              </a:rPr>
              <a:t>CÁC GIAO DIỆN</a:t>
            </a:r>
            <a:endParaRPr sz="6600">
              <a:solidFill>
                <a:schemeClr val="dk2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74" y="302455"/>
            <a:ext cx="8570688" cy="451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65" y="945139"/>
            <a:ext cx="8516365" cy="335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4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15" y="403549"/>
            <a:ext cx="8521181" cy="432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5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352271" cy="482030"/>
          </a:xfrm>
        </p:spPr>
        <p:txBody>
          <a:bodyPr/>
          <a:lstStyle/>
          <a:p>
            <a:pPr algn="l"/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1. Giao diện </a:t>
            </a:r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  <a:sym typeface="Manrope"/>
              </a:rPr>
              <a:t>h</a:t>
            </a:r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iển thị tất cả các phim</a:t>
            </a:r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346"/>
          <a:stretch/>
        </p:blipFill>
        <p:spPr>
          <a:xfrm>
            <a:off x="559190" y="542990"/>
            <a:ext cx="8026348" cy="431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8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352271" cy="482030"/>
          </a:xfrm>
        </p:spPr>
        <p:txBody>
          <a:bodyPr/>
          <a:lstStyle/>
          <a:p>
            <a:pPr lvl="0" algn="l"/>
            <a:r>
              <a:rPr lang="en-US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2. </a:t>
            </a:r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Giao diện h</a:t>
            </a:r>
            <a:r>
              <a:rPr lang="en-US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iển thị phim theo thể loại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882"/>
          <a:stretch/>
        </p:blipFill>
        <p:spPr>
          <a:xfrm>
            <a:off x="523585" y="541990"/>
            <a:ext cx="8051140" cy="426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0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352271" cy="482030"/>
          </a:xfrm>
        </p:spPr>
        <p:txBody>
          <a:bodyPr/>
          <a:lstStyle/>
          <a:p>
            <a:pPr lvl="0" algn="l"/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3. Giao diện tìm kiếm phim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029"/>
          <a:stretch/>
        </p:blipFill>
        <p:spPr>
          <a:xfrm>
            <a:off x="609099" y="547000"/>
            <a:ext cx="8139305" cy="43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3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530340" cy="482030"/>
          </a:xfrm>
        </p:spPr>
        <p:txBody>
          <a:bodyPr/>
          <a:lstStyle/>
          <a:p>
            <a:pPr lvl="0" algn="l">
              <a:lnSpc>
                <a:spcPct val="100000"/>
              </a:lnSpc>
              <a:buClr>
                <a:srgbClr val="000000"/>
              </a:buClr>
              <a:buSzTx/>
              <a:defRPr/>
            </a:pPr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4. Giao diện khi thêm phim vào danh sách yêu thích theo tài khoản người dùng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604"/>
          <a:stretch/>
        </p:blipFill>
        <p:spPr>
          <a:xfrm>
            <a:off x="1308202" y="482030"/>
            <a:ext cx="6644264" cy="3565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959" y="4208817"/>
            <a:ext cx="3970750" cy="64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4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053559" cy="482030"/>
          </a:xfrm>
        </p:spPr>
        <p:txBody>
          <a:bodyPr/>
          <a:lstStyle/>
          <a:p>
            <a:pPr algn="l">
              <a:lnSpc>
                <a:spcPct val="100000"/>
              </a:lnSpc>
              <a:buClr>
                <a:srgbClr val="000000"/>
              </a:buClr>
              <a:buSzTx/>
              <a:defRPr/>
            </a:pPr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5. Giao diện khi xóa phim khỏi danh sách yêu thích theo tài khoản người dùng (1)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286"/>
          <a:stretch/>
        </p:blipFill>
        <p:spPr>
          <a:xfrm>
            <a:off x="540186" y="543251"/>
            <a:ext cx="8165019" cy="439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8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053559" cy="482030"/>
          </a:xfrm>
        </p:spPr>
        <p:txBody>
          <a:bodyPr/>
          <a:lstStyle/>
          <a:p>
            <a:pPr algn="l">
              <a:lnSpc>
                <a:spcPct val="100000"/>
              </a:lnSpc>
              <a:buClr>
                <a:srgbClr val="000000"/>
              </a:buClr>
              <a:buSzTx/>
              <a:defRPr/>
            </a:pPr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5. Giao diện khi xóa phim khỏi danh sách yêu thích theo tài khoản người dùng (2)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6332"/>
          <a:stretch/>
        </p:blipFill>
        <p:spPr>
          <a:xfrm>
            <a:off x="608253" y="578733"/>
            <a:ext cx="8176522" cy="430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8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8"/>
          <p:cNvSpPr txBox="1">
            <a:spLocks noGrp="1"/>
          </p:cNvSpPr>
          <p:nvPr>
            <p:ph type="title"/>
          </p:nvPr>
        </p:nvSpPr>
        <p:spPr>
          <a:xfrm>
            <a:off x="1039846" y="764499"/>
            <a:ext cx="7351800" cy="34293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600">
                <a:latin typeface="+mj-lt"/>
              </a:rPr>
              <a:t>DANH SÁCH</a:t>
            </a:r>
            <a:br>
              <a:rPr lang="vi-VN" sz="6600">
                <a:latin typeface="+mj-lt"/>
              </a:rPr>
            </a:br>
            <a:r>
              <a:rPr lang="vi-VN" sz="6600">
                <a:solidFill>
                  <a:schemeClr val="dk2"/>
                </a:solidFill>
                <a:latin typeface="+mj-lt"/>
              </a:rPr>
              <a:t>CÁC CHỨC NĂNG</a:t>
            </a:r>
            <a:endParaRPr sz="6600">
              <a:solidFill>
                <a:schemeClr val="dk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067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428527" cy="482030"/>
          </a:xfrm>
        </p:spPr>
        <p:txBody>
          <a:bodyPr/>
          <a:lstStyle/>
          <a:p>
            <a:pPr lvl="0" algn="l"/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6. Giao diện hiển thị danh sách yêu thích theo tài khoản người dùng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6293"/>
          <a:stretch/>
        </p:blipFill>
        <p:spPr>
          <a:xfrm>
            <a:off x="483384" y="634992"/>
            <a:ext cx="8210912" cy="432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428527" cy="482030"/>
          </a:xfrm>
        </p:spPr>
        <p:txBody>
          <a:bodyPr/>
          <a:lstStyle/>
          <a:p>
            <a:pPr lvl="0" algn="l"/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7. Giao diện chỉnh sửa – cập nhật thông tin tài khoản người dùng (1)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971"/>
          <a:stretch/>
        </p:blipFill>
        <p:spPr>
          <a:xfrm>
            <a:off x="397807" y="482030"/>
            <a:ext cx="8348953" cy="446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428527" cy="482030"/>
          </a:xfrm>
        </p:spPr>
        <p:txBody>
          <a:bodyPr/>
          <a:lstStyle/>
          <a:p>
            <a:pPr lvl="0" algn="l"/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7. Giao diện chỉnh sửa – cập nhật thông tin tài khoản người dùng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698"/>
          <a:stretch/>
        </p:blipFill>
        <p:spPr>
          <a:xfrm>
            <a:off x="695413" y="600822"/>
            <a:ext cx="7983767" cy="427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8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428527" cy="482030"/>
          </a:xfrm>
        </p:spPr>
        <p:txBody>
          <a:bodyPr/>
          <a:lstStyle/>
          <a:p>
            <a:pPr lvl="0" algn="l"/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8. Giao diện chỉnh sửa – cập nhật mật khẩu người dùng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5706"/>
          <a:stretch/>
        </p:blipFill>
        <p:spPr>
          <a:xfrm>
            <a:off x="610275" y="611046"/>
            <a:ext cx="7913168" cy="419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7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428527" cy="482030"/>
          </a:xfrm>
        </p:spPr>
        <p:txBody>
          <a:bodyPr/>
          <a:lstStyle/>
          <a:p>
            <a:pPr lvl="0" algn="l"/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9. Hiển thị thông tin tài khoản người dùng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890"/>
          <a:stretch/>
        </p:blipFill>
        <p:spPr>
          <a:xfrm>
            <a:off x="523239" y="482030"/>
            <a:ext cx="8201905" cy="429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4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428527" cy="482030"/>
          </a:xfrm>
        </p:spPr>
        <p:txBody>
          <a:bodyPr/>
          <a:lstStyle/>
          <a:p>
            <a:pPr lvl="0" algn="l"/>
            <a:r>
              <a:rPr lang="en-US" sz="1400" smtClean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10</a:t>
            </a:r>
            <a:r>
              <a:rPr lang="vi-VN" sz="1400" smtClean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. </a:t>
            </a:r>
            <a:r>
              <a:rPr lang="vi-VN" sz="140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Hiển thị </a:t>
            </a:r>
            <a:r>
              <a:rPr lang="en-US" sz="1400" smtClean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chi tiết phim</a:t>
            </a:r>
            <a:endParaRPr lang="vi-VN" sz="1400">
              <a:latin typeface="Times New Roman" panose="02020603050405020304" pitchFamily="18" charset="0"/>
              <a:ea typeface="Manrope"/>
              <a:cs typeface="Times New Roman" panose="02020603050405020304" pitchFamily="18" charset="0"/>
              <a:sym typeface="Manrope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468"/>
          <a:stretch/>
        </p:blipFill>
        <p:spPr>
          <a:xfrm>
            <a:off x="447928" y="482030"/>
            <a:ext cx="8298983" cy="42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1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428527" cy="482030"/>
          </a:xfrm>
        </p:spPr>
        <p:txBody>
          <a:bodyPr/>
          <a:lstStyle/>
          <a:p>
            <a:pPr lvl="0" algn="l"/>
            <a:r>
              <a:rPr lang="vi-VN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Giao diện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hiển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thị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sau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khi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đăng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nhập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của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admin</a:t>
            </a:r>
            <a:endParaRPr lang="vi-VN" sz="1400" dirty="0">
              <a:latin typeface="Times New Roman" panose="02020603050405020304" pitchFamily="18" charset="0"/>
              <a:ea typeface="Manrope"/>
              <a:cs typeface="Times New Roman" panose="02020603050405020304" pitchFamily="18" charset="0"/>
              <a:sym typeface="Manrop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B039E-706F-6976-8E3D-C34A5641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47" y="690217"/>
            <a:ext cx="8619344" cy="415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225540" cy="482030"/>
          </a:xfrm>
        </p:spPr>
        <p:txBody>
          <a:bodyPr/>
          <a:lstStyle/>
          <a:p>
            <a:pPr lvl="0" algn="l"/>
            <a:r>
              <a:rPr lang="vi-VN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Giao diện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hiển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thị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sau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khi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truy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cập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quyền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Thêm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,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Xóa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hoặc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Update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của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admin</a:t>
            </a:r>
            <a:endParaRPr lang="vi-VN" sz="1400" dirty="0">
              <a:latin typeface="Times New Roman" panose="02020603050405020304" pitchFamily="18" charset="0"/>
              <a:ea typeface="Manrope"/>
              <a:cs typeface="Times New Roman" panose="02020603050405020304" pitchFamily="18" charset="0"/>
              <a:sym typeface="Manrop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D6B5E-4C2E-23D8-081F-647170507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2" y="667650"/>
            <a:ext cx="8641830" cy="40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1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428527" cy="482030"/>
          </a:xfrm>
        </p:spPr>
        <p:txBody>
          <a:bodyPr/>
          <a:lstStyle/>
          <a:p>
            <a:pPr lvl="0" algn="l"/>
            <a:r>
              <a:rPr lang="vi-VN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Giao diện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hiển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thị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thông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tin admin</a:t>
            </a:r>
            <a:endParaRPr lang="vi-VN" sz="1400" dirty="0">
              <a:latin typeface="Times New Roman" panose="02020603050405020304" pitchFamily="18" charset="0"/>
              <a:ea typeface="Manrope"/>
              <a:cs typeface="Times New Roman" panose="02020603050405020304" pitchFamily="18" charset="0"/>
              <a:sym typeface="Manrop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679EF-ABA1-F9D4-47F0-1AB261EE9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79" y="854439"/>
            <a:ext cx="8553037" cy="40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95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428527" cy="482030"/>
          </a:xfrm>
        </p:spPr>
        <p:txBody>
          <a:bodyPr/>
          <a:lstStyle/>
          <a:p>
            <a:pPr lvl="0" algn="l"/>
            <a:r>
              <a:rPr lang="vi-VN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Giao diện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chỉnh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sửa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thông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tin admin</a:t>
            </a:r>
            <a:endParaRPr lang="vi-VN" sz="1400" dirty="0">
              <a:latin typeface="Times New Roman" panose="02020603050405020304" pitchFamily="18" charset="0"/>
              <a:ea typeface="Manrope"/>
              <a:cs typeface="Times New Roman" panose="02020603050405020304" pitchFamily="18" charset="0"/>
              <a:sym typeface="Manrop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32E706-89F0-88D7-C633-3B9097EE1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07" y="570370"/>
            <a:ext cx="8896662" cy="425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35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5" name="Google Shape;1025;p91"/>
          <p:cNvGraphicFramePr/>
          <p:nvPr>
            <p:extLst>
              <p:ext uri="{D42A27DB-BD31-4B8C-83A1-F6EECF244321}">
                <p14:modId xmlns:p14="http://schemas.microsoft.com/office/powerpoint/2010/main" val="3887344131"/>
              </p:ext>
            </p:extLst>
          </p:nvPr>
        </p:nvGraphicFramePr>
        <p:xfrm>
          <a:off x="766287" y="1401665"/>
          <a:ext cx="7736254" cy="2479855"/>
        </p:xfrm>
        <a:graphic>
          <a:graphicData uri="http://schemas.openxmlformats.org/drawingml/2006/table">
            <a:tbl>
              <a:tblPr>
                <a:noFill/>
                <a:tableStyleId>{A8578E9D-F0B7-4B5B-8ED9-5C69FB488F99}</a:tableStyleId>
              </a:tblPr>
              <a:tblGrid>
                <a:gridCol w="7736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37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000" b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Chức</a:t>
                      </a:r>
                      <a:r>
                        <a:rPr lang="vi-VN" sz="2000" b="0" baseline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năng dành cho người dùng (user) và quản trị viên (admin)</a:t>
                      </a:r>
                      <a:endParaRPr sz="2000" b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255480"/>
                  </a:ext>
                </a:extLst>
              </a:tr>
              <a:tr h="58600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0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1. Đăng</a:t>
                      </a:r>
                      <a:r>
                        <a:rPr lang="vi-VN" sz="20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ký tài khoản</a:t>
                      </a:r>
                      <a:endParaRPr sz="20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1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20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2. Đăng</a:t>
                      </a:r>
                      <a:r>
                        <a:rPr lang="vi-VN" sz="2000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nhập</a:t>
                      </a:r>
                      <a:endParaRPr lang="vi-VN" sz="20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0245464"/>
                  </a:ext>
                </a:extLst>
              </a:tr>
              <a:tr h="5860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z="20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3. Đăng</a:t>
                      </a:r>
                      <a:r>
                        <a:rPr lang="vi-VN" sz="20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xuất</a:t>
                      </a:r>
                      <a:endParaRPr lang="vi-VN" sz="20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814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286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428527" cy="482030"/>
          </a:xfrm>
        </p:spPr>
        <p:txBody>
          <a:bodyPr/>
          <a:lstStyle/>
          <a:p>
            <a:pPr lvl="0" algn="l"/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Giao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diện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hiển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thị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thông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tin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sau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khi</a:t>
            </a:r>
            <a:r>
              <a:rPr lang="en-US" sz="1400" dirty="0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ea typeface="Manrope"/>
                <a:cs typeface="Times New Roman" panose="02020603050405020304" pitchFamily="18" charset="0"/>
                <a:sym typeface="Manrope"/>
              </a:rPr>
              <a:t>xóa</a:t>
            </a:r>
            <a:endParaRPr lang="vi-VN" sz="1400" dirty="0">
              <a:latin typeface="Times New Roman" panose="02020603050405020304" pitchFamily="18" charset="0"/>
              <a:ea typeface="Manrope"/>
              <a:cs typeface="Times New Roman" panose="02020603050405020304" pitchFamily="18" charset="0"/>
              <a:sym typeface="Manrop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051EE-D1E0-9B99-E883-5104320A2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36" y="482030"/>
            <a:ext cx="8911652" cy="444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3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352271" cy="482030"/>
          </a:xfrm>
        </p:spPr>
        <p:txBody>
          <a:bodyPr/>
          <a:lstStyle/>
          <a:p>
            <a:pPr algn="l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9C201-1938-C55A-6380-99D56389D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85" y="482030"/>
            <a:ext cx="8244589" cy="438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22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352271" cy="482030"/>
          </a:xfrm>
        </p:spPr>
        <p:txBody>
          <a:bodyPr/>
          <a:lstStyle/>
          <a:p>
            <a:pPr algn="l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C9FE5-8E31-8534-664C-6FE64A9EB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00" y="673117"/>
            <a:ext cx="7914807" cy="424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81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5" name="Google Shape;1025;p91"/>
          <p:cNvGraphicFramePr/>
          <p:nvPr>
            <p:extLst>
              <p:ext uri="{D42A27DB-BD31-4B8C-83A1-F6EECF244321}">
                <p14:modId xmlns:p14="http://schemas.microsoft.com/office/powerpoint/2010/main" val="2614052011"/>
              </p:ext>
            </p:extLst>
          </p:nvPr>
        </p:nvGraphicFramePr>
        <p:xfrm>
          <a:off x="824160" y="728436"/>
          <a:ext cx="7949450" cy="3889862"/>
        </p:xfrm>
        <a:graphic>
          <a:graphicData uri="http://schemas.openxmlformats.org/drawingml/2006/table">
            <a:tbl>
              <a:tblPr>
                <a:noFill/>
                <a:tableStyleId>{A8578E9D-F0B7-4B5B-8ED9-5C69FB488F99}</a:tableStyleId>
              </a:tblPr>
              <a:tblGrid>
                <a:gridCol w="397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2769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b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Chức</a:t>
                      </a:r>
                      <a:r>
                        <a:rPr lang="vi-VN" sz="1600" b="0" baseline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năng dành cho người dùng (user)</a:t>
                      </a:r>
                      <a:endParaRPr sz="1600" b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255480"/>
                  </a:ext>
                </a:extLst>
              </a:tr>
              <a:tr h="6202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1. Hiển</a:t>
                      </a:r>
                      <a:r>
                        <a:rPr lang="vi-VN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thị tất cả các phim</a:t>
                      </a: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6.</a:t>
                      </a:r>
                      <a:r>
                        <a:rPr lang="vi-VN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Hiển thị danh sách yêu thích theo tài khoản người dùng</a:t>
                      </a:r>
                      <a:endParaRPr lang="vi-VN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2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2. Hiển</a:t>
                      </a:r>
                      <a:r>
                        <a:rPr lang="vi-VN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thị phim theo thể loại</a:t>
                      </a: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7. Chỉnh</a:t>
                      </a:r>
                      <a:r>
                        <a:rPr lang="vi-VN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sửa – cập nhật thông tin tài khoản người dùng</a:t>
                      </a:r>
                      <a:endParaRPr lang="vi-VN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19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3. Tìm</a:t>
                      </a:r>
                      <a:r>
                        <a:rPr lang="vi-VN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kiếm phim</a:t>
                      </a: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8. Chỉnh</a:t>
                      </a:r>
                      <a:r>
                        <a:rPr lang="vi-VN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sửa – cập nhật mật khẩu người dùng</a:t>
                      </a:r>
                      <a:endParaRPr lang="vi-VN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3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4. Thêm</a:t>
                      </a:r>
                      <a:r>
                        <a:rPr lang="vi-VN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phim vào danh sách yêu thích </a:t>
                      </a:r>
                      <a:r>
                        <a:rPr lang="vi-VN" sz="1400" b="0" i="0" u="none" strike="noStrike" cap="none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theo tài khoản người dùng</a:t>
                      </a:r>
                      <a:endParaRPr lang="vi-VN" sz="1400" b="0" i="0" u="none" strike="noStrike" cap="none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9</a:t>
                      </a:r>
                      <a:r>
                        <a:rPr lang="vi-VN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. </a:t>
                      </a: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Hiển</a:t>
                      </a:r>
                      <a:r>
                        <a:rPr lang="vi-VN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thị thông tin tài khoản người dùng</a:t>
                      </a: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73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5. Xóa</a:t>
                      </a:r>
                      <a:r>
                        <a:rPr lang="vi-VN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phim khỏi danh sách yêu thích </a:t>
                      </a:r>
                      <a:r>
                        <a:rPr lang="vi-VN" sz="1400" b="0" i="0" u="none" strike="noStrike" cap="none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theo tài khoản người dùng</a:t>
                      </a:r>
                      <a:endParaRPr lang="vi-VN" sz="1400" b="0" i="0" u="none" strike="noStrike" cap="none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1</a:t>
                      </a:r>
                      <a:r>
                        <a:rPr lang="en-US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0</a:t>
                      </a:r>
                      <a:r>
                        <a:rPr lang="vi-VN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. </a:t>
                      </a:r>
                      <a:r>
                        <a:rPr lang="vi-VN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Hiển</a:t>
                      </a:r>
                      <a:r>
                        <a:rPr lang="vi-VN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thị chi tiết phim</a:t>
                      </a:r>
                      <a:endParaRPr lang="vi-VN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47255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91"/>
          <p:cNvSpPr txBox="1">
            <a:spLocks noGrp="1"/>
          </p:cNvSpPr>
          <p:nvPr>
            <p:ph type="title"/>
          </p:nvPr>
        </p:nvSpPr>
        <p:spPr>
          <a:xfrm flipH="1">
            <a:off x="736115" y="115411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DANH SÁCH CÁC CHỨC NĂNG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25" name="Google Shape;1025;p91"/>
          <p:cNvGraphicFramePr/>
          <p:nvPr>
            <p:extLst>
              <p:ext uri="{D42A27DB-BD31-4B8C-83A1-F6EECF244321}">
                <p14:modId xmlns:p14="http://schemas.microsoft.com/office/powerpoint/2010/main" val="499019470"/>
              </p:ext>
            </p:extLst>
          </p:nvPr>
        </p:nvGraphicFramePr>
        <p:xfrm>
          <a:off x="719988" y="855757"/>
          <a:ext cx="7736254" cy="4028798"/>
        </p:xfrm>
        <a:graphic>
          <a:graphicData uri="http://schemas.openxmlformats.org/drawingml/2006/table">
            <a:tbl>
              <a:tblPr>
                <a:noFill/>
                <a:tableStyleId>{A8578E9D-F0B7-4B5B-8ED9-5C69FB488F99}</a:tableStyleId>
              </a:tblPr>
              <a:tblGrid>
                <a:gridCol w="3868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68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3718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 sz="1600" b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Chức</a:t>
                      </a:r>
                      <a:r>
                        <a:rPr lang="vi-VN" sz="1600" b="0" baseline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năng dành cho quản trị viên (admin)</a:t>
                      </a:r>
                      <a:endParaRPr sz="1600" b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255480"/>
                  </a:ext>
                </a:extLst>
              </a:tr>
              <a:tr h="6137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1. Hiển</a:t>
                      </a:r>
                      <a:r>
                        <a:rPr lang="vi-VN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thị </a:t>
                      </a:r>
                      <a:r>
                        <a:rPr lang="en-US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danh</a:t>
                      </a:r>
                      <a:r>
                        <a:rPr lang="en-US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sách</a:t>
                      </a:r>
                      <a:r>
                        <a:rPr lang="en-US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vi-VN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các phim</a:t>
                      </a:r>
                      <a:endParaRPr lang="vi-VN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6.Hiển </a:t>
                      </a:r>
                      <a:r>
                        <a:rPr lang="en-US" b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thị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tổng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người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dùng</a:t>
                      </a:r>
                      <a:endParaRPr b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37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2</a:t>
                      </a:r>
                      <a:r>
                        <a:rPr lang="vi-VN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. Hiển</a:t>
                      </a:r>
                      <a:r>
                        <a:rPr lang="vi-VN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thị </a:t>
                      </a:r>
                      <a:r>
                        <a:rPr lang="en-US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một</a:t>
                      </a:r>
                      <a:r>
                        <a:rPr lang="en-US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số</a:t>
                      </a:r>
                      <a:r>
                        <a:rPr lang="en-US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thông</a:t>
                      </a:r>
                      <a:r>
                        <a:rPr lang="en-US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tin </a:t>
                      </a:r>
                      <a:r>
                        <a:rPr lang="vi-VN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phim</a:t>
                      </a:r>
                      <a:endParaRPr lang="vi-VN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7.Hiển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thị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tổng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số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lượng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phim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chưa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đầy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đủ</a:t>
                      </a: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58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3.Xóa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phim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khỏi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danh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sách</a:t>
                      </a: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8</a:t>
                      </a:r>
                      <a:r>
                        <a:rPr lang="vi-VN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.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H</a:t>
                      </a:r>
                      <a:r>
                        <a:rPr lang="vi-VN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iển thị tổng số lượng phim đầy đủ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85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4.Cập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nhật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thông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tin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quản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trị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viên</a:t>
                      </a:r>
                      <a:endParaRPr lang="en-US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85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5.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Hiển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thị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thông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tin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tài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khoản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quản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trị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viên</a:t>
                      </a: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472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88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85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CÁC CÔNG NGHỆ CÓ SỬ DỤNG</a:t>
            </a:r>
            <a:endParaRPr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36" name="Google Shape;936;p85"/>
          <p:cNvGraphicFramePr/>
          <p:nvPr>
            <p:extLst>
              <p:ext uri="{D42A27DB-BD31-4B8C-83A1-F6EECF244321}">
                <p14:modId xmlns:p14="http://schemas.microsoft.com/office/powerpoint/2010/main" val="2719005015"/>
              </p:ext>
            </p:extLst>
          </p:nvPr>
        </p:nvGraphicFramePr>
        <p:xfrm>
          <a:off x="2983524" y="1369977"/>
          <a:ext cx="3176801" cy="3335646"/>
        </p:xfrm>
        <a:graphic>
          <a:graphicData uri="http://schemas.openxmlformats.org/drawingml/2006/table">
            <a:tbl>
              <a:tblPr>
                <a:noFill/>
                <a:tableStyleId>{A8578E9D-F0B7-4B5B-8ED9-5C69FB488F99}</a:tableStyleId>
              </a:tblPr>
              <a:tblGrid>
                <a:gridCol w="2142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93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CSS</a:t>
                      </a: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Comfortaa"/>
                          <a:cs typeface="Times New Roman" panose="02020603050405020304" pitchFamily="18" charset="0"/>
                          <a:sym typeface="Comfortaa"/>
                        </a:rPr>
                        <a:t>✔</a:t>
                      </a:r>
                      <a:endParaRPr sz="20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Comfortaa"/>
                        <a:cs typeface="Times New Roman" panose="02020603050405020304" pitchFamily="18" charset="0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3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JavaScript</a:t>
                      </a: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Comfortaa"/>
                          <a:cs typeface="Times New Roman" panose="02020603050405020304" pitchFamily="18" charset="0"/>
                          <a:sym typeface="Comfortaa"/>
                        </a:rPr>
                        <a:t>✔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3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Phân</a:t>
                      </a:r>
                      <a:r>
                        <a:rPr lang="vi-VN" baseline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 trang</a:t>
                      </a: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Comfortaa"/>
                          <a:cs typeface="Times New Roman" panose="02020603050405020304" pitchFamily="18" charset="0"/>
                          <a:sym typeface="Comfortaa"/>
                        </a:rPr>
                        <a:t>✔</a:t>
                      </a:r>
                      <a:endParaRPr sz="200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Comfortaa"/>
                        <a:cs typeface="Times New Roman" panose="02020603050405020304" pitchFamily="18" charset="0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3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-VN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Session</a:t>
                      </a:r>
                      <a:endParaRPr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Comfortaa"/>
                          <a:cs typeface="Times New Roman" panose="02020603050405020304" pitchFamily="18" charset="0"/>
                          <a:sym typeface="Comfortaa"/>
                        </a:rPr>
                        <a:t>✔</a:t>
                      </a:r>
                      <a:endParaRPr sz="200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ea typeface="Comfortaa"/>
                        <a:cs typeface="Times New Roman" panose="02020603050405020304" pitchFamily="18" charset="0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25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vi-VN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Ajax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-</a:t>
                      </a:r>
                      <a:r>
                        <a:rPr lang="vi-VN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JQuery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Comfortaa"/>
                          <a:cs typeface="Times New Roman" panose="02020603050405020304" pitchFamily="18" charset="0"/>
                          <a:sym typeface="Comfortaa"/>
                        </a:rPr>
                        <a:t>✔</a:t>
                      </a:r>
                      <a:endParaRPr lang="en" sz="2000" dirty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ea typeface="Comfortaa"/>
                        <a:cs typeface="Times New Roman" panose="02020603050405020304" pitchFamily="18" charset="0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252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Manrope"/>
                          <a:cs typeface="Times New Roman" panose="02020603050405020304" pitchFamily="18" charset="0"/>
                          <a:sym typeface="Manrope"/>
                        </a:rPr>
                        <a:t>File Upload</a:t>
                      </a:r>
                      <a:endParaRPr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Manrope"/>
                        <a:cs typeface="Times New Roman" panose="02020603050405020304" pitchFamily="18" charset="0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Comfortaa"/>
                          <a:cs typeface="Times New Roman" panose="02020603050405020304" pitchFamily="18" charset="0"/>
                          <a:sym typeface="Comfortaa"/>
                        </a:rPr>
                        <a:t>✔</a:t>
                      </a:r>
                      <a:endParaRPr lang="en" sz="2000" smtClean="0">
                        <a:solidFill>
                          <a:schemeClr val="dk2"/>
                        </a:solidFill>
                        <a:latin typeface="Times New Roman" panose="02020603050405020304" pitchFamily="18" charset="0"/>
                        <a:ea typeface="Comfortaa"/>
                        <a:cs typeface="Times New Roman" panose="02020603050405020304" pitchFamily="18" charset="0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523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4270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719925" y="87180"/>
            <a:ext cx="7704000" cy="657900"/>
          </a:xfrm>
        </p:spPr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CẤU TRÚC CƠ SỞ DỮ LIỆU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75" y="850681"/>
            <a:ext cx="4659499" cy="399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6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719925" y="87180"/>
            <a:ext cx="7704000" cy="657900"/>
          </a:xfrm>
        </p:spPr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CẤU TRÚC CƠ SỞ DỮ LIỆU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826" t="1266"/>
          <a:stretch/>
        </p:blipFill>
        <p:spPr>
          <a:xfrm>
            <a:off x="2324100" y="745080"/>
            <a:ext cx="4808366" cy="417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1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719925" y="87180"/>
            <a:ext cx="7704000" cy="657900"/>
          </a:xfrm>
        </p:spPr>
        <p:txBody>
          <a:bodyPr/>
          <a:lstStyle/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CẤU TRÚC CƠ SỞ DỮ LIỆU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877"/>
          <a:stretch/>
        </p:blipFill>
        <p:spPr>
          <a:xfrm>
            <a:off x="5105400" y="809406"/>
            <a:ext cx="3410024" cy="3985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595"/>
          <a:stretch/>
        </p:blipFill>
        <p:spPr>
          <a:xfrm>
            <a:off x="440159" y="1626778"/>
            <a:ext cx="3945312" cy="235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1896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Korean Aesthetic Pitch Deck by Slidesgo">
  <a:themeElements>
    <a:clrScheme name="Simple Light">
      <a:dk1>
        <a:srgbClr val="1E1E1E"/>
      </a:dk1>
      <a:lt1>
        <a:srgbClr val="664B34"/>
      </a:lt1>
      <a:dk2>
        <a:srgbClr val="887C62"/>
      </a:dk2>
      <a:lt2>
        <a:srgbClr val="D4CBBB"/>
      </a:lt2>
      <a:accent1>
        <a:srgbClr val="E7E2D6"/>
      </a:accent1>
      <a:accent2>
        <a:srgbClr val="F3F3F3"/>
      </a:accent2>
      <a:accent3>
        <a:srgbClr val="E2B0A6"/>
      </a:accent3>
      <a:accent4>
        <a:srgbClr val="FFFFFF"/>
      </a:accent4>
      <a:accent5>
        <a:srgbClr val="FFFFFF"/>
      </a:accent5>
      <a:accent6>
        <a:srgbClr val="FFFFFF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518</Words>
  <Application>Microsoft Office PowerPoint</Application>
  <PresentationFormat>On-screen Show (16:9)</PresentationFormat>
  <Paragraphs>67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Kulim Park SemiBold</vt:lpstr>
      <vt:lpstr>Times New Roman</vt:lpstr>
      <vt:lpstr>Comfortaa</vt:lpstr>
      <vt:lpstr>Arial</vt:lpstr>
      <vt:lpstr>Kulim Park</vt:lpstr>
      <vt:lpstr>Manrope</vt:lpstr>
      <vt:lpstr>Minimalist Korean Aesthetic Pitch Deck by Slidesgo</vt:lpstr>
      <vt:lpstr>BÁO CÁO  MOVIE WEBSITE PROJECT </vt:lpstr>
      <vt:lpstr>DANH SÁCH CÁC CHỨC NĂNG</vt:lpstr>
      <vt:lpstr>PowerPoint Presentation</vt:lpstr>
      <vt:lpstr>PowerPoint Presentation</vt:lpstr>
      <vt:lpstr>DANH SÁCH CÁC CHỨC NĂNG</vt:lpstr>
      <vt:lpstr>CÁC CÔNG NGHỆ CÓ SỬ DỤNG</vt:lpstr>
      <vt:lpstr>CẤU TRÚC CƠ SỞ DỮ LIỆU</vt:lpstr>
      <vt:lpstr>CẤU TRÚC CƠ SỞ DỮ LIỆU</vt:lpstr>
      <vt:lpstr>CẤU TRÚC CƠ SỞ DỮ LIỆU</vt:lpstr>
      <vt:lpstr>HÌNH CHỤP  CÁC GIAO DIỆN</vt:lpstr>
      <vt:lpstr>PowerPoint Presentation</vt:lpstr>
      <vt:lpstr>PowerPoint Presentation</vt:lpstr>
      <vt:lpstr>PowerPoint Presentation</vt:lpstr>
      <vt:lpstr>1. Giao diện hiển thị tất cả các phim </vt:lpstr>
      <vt:lpstr>2. Giao diện hiển thị phim theo thể loại</vt:lpstr>
      <vt:lpstr>3. Giao diện tìm kiếm phim</vt:lpstr>
      <vt:lpstr>4. Giao diện khi thêm phim vào danh sách yêu thích theo tài khoản người dùng</vt:lpstr>
      <vt:lpstr>5. Giao diện khi xóa phim khỏi danh sách yêu thích theo tài khoản người dùng (1) </vt:lpstr>
      <vt:lpstr>5. Giao diện khi xóa phim khỏi danh sách yêu thích theo tài khoản người dùng (2) </vt:lpstr>
      <vt:lpstr>6. Giao diện hiển thị danh sách yêu thích theo tài khoản người dùng</vt:lpstr>
      <vt:lpstr>7. Giao diện chỉnh sửa – cập nhật thông tin tài khoản người dùng (1)</vt:lpstr>
      <vt:lpstr>7. Giao diện chỉnh sửa – cập nhật thông tin tài khoản người dùng (2)</vt:lpstr>
      <vt:lpstr>8. Giao diện chỉnh sửa – cập nhật mật khẩu người dùng</vt:lpstr>
      <vt:lpstr>9. Hiển thị thông tin tài khoản người dùng</vt:lpstr>
      <vt:lpstr>10. Hiển thị chi tiết phim</vt:lpstr>
      <vt:lpstr>Giao diện hiển thị sau khi đăng nhập của admin</vt:lpstr>
      <vt:lpstr>Giao diện hiển thị sau khi truy cập quyền Thêm, Xóa hoặc Update của admin</vt:lpstr>
      <vt:lpstr> Giao diện hiển thị thông tin admin</vt:lpstr>
      <vt:lpstr>Giao diện chỉnh sửa thông tin admin</vt:lpstr>
      <vt:lpstr>Giao diện hiển thị thông tin sau khi xóa</vt:lpstr>
      <vt:lpstr>Giao diện đăng nhập</vt:lpstr>
      <vt:lpstr>Giao diện đăng ký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PROJECT</dc:title>
  <dc:creator>DELL</dc:creator>
  <cp:lastModifiedBy>DELL</cp:lastModifiedBy>
  <cp:revision>39</cp:revision>
  <dcterms:modified xsi:type="dcterms:W3CDTF">2024-12-30T15:22:16Z</dcterms:modified>
</cp:coreProperties>
</file>